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85" r:id="rId45"/>
    <p:sldId id="286" r:id="rId46"/>
    <p:sldId id="287" r:id="rId47"/>
    <p:sldId id="288" r:id="rId48"/>
    <p:sldId id="28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9D66A-9994-8656-F28B-08DADB2119D0}" v="12" dt="2023-04-10T15:06:0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KASH GANGURDE - 210968192" userId="S::aakash.gangurde@learner.manipal.edu::7e7dcfd9-f756-4965-b7e9-cdb29e58eaa3" providerId="AD" clId="Web-{C4D9D66A-9994-8656-F28B-08DADB2119D0}"/>
    <pc:docChg chg="modSld">
      <pc:chgData name="AAKASH GANGURDE - 210968192" userId="S::aakash.gangurde@learner.manipal.edu::7e7dcfd9-f756-4965-b7e9-cdb29e58eaa3" providerId="AD" clId="Web-{C4D9D66A-9994-8656-F28B-08DADB2119D0}" dt="2023-04-10T15:06:07.539" v="11" actId="1076"/>
      <pc:docMkLst>
        <pc:docMk/>
      </pc:docMkLst>
      <pc:sldChg chg="modSp">
        <pc:chgData name="AAKASH GANGURDE - 210968192" userId="S::aakash.gangurde@learner.manipal.edu::7e7dcfd9-f756-4965-b7e9-cdb29e58eaa3" providerId="AD" clId="Web-{C4D9D66A-9994-8656-F28B-08DADB2119D0}" dt="2023-04-10T15:06:07.539" v="11" actId="1076"/>
        <pc:sldMkLst>
          <pc:docMk/>
          <pc:sldMk cId="168745484" sldId="257"/>
        </pc:sldMkLst>
        <pc:spChg chg="mod">
          <ac:chgData name="AAKASH GANGURDE - 210968192" userId="S::aakash.gangurde@learner.manipal.edu::7e7dcfd9-f756-4965-b7e9-cdb29e58eaa3" providerId="AD" clId="Web-{C4D9D66A-9994-8656-F28B-08DADB2119D0}" dt="2023-04-10T15:06:07.539" v="11" actId="1076"/>
          <ac:spMkLst>
            <pc:docMk/>
            <pc:sldMk cId="168745484" sldId="257"/>
            <ac:spMk id="2" creationId="{BE49C165-D298-45DC-B0B6-14AECBA07C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0B8E1-975B-4B47-B1F9-7A0E5ABF7520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5B504-B85C-497C-8213-0186BD09F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origin of space is zero vector 0 = (0, 0, …, 0); in figures, we denote it by capital letter 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6D214-07C5-4F08-815E-08AC7CDDDD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6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0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0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2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8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5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0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1F094-E41A-4304-8D5B-76E7A0D0C837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A4F0-7B27-4675-BFFE-72DBE5DB4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9C165-D298-45DC-B0B6-14AECBA07C87}"/>
              </a:ext>
            </a:extLst>
          </p:cNvPr>
          <p:cNvSpPr txBox="1"/>
          <p:nvPr/>
        </p:nvSpPr>
        <p:spPr>
          <a:xfrm>
            <a:off x="776545" y="728567"/>
            <a:ext cx="106454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6874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416820" y="468055"/>
            <a:ext cx="11540717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distance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ρ(x, Π)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a vector x and a hyperplane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Π(w, b)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can be calculated according to the following equation: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845BE-EF7E-4858-BC27-23CA6ABB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15" y="1462992"/>
            <a:ext cx="3869715" cy="1117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8C6248-DD17-45F6-ADF2-172FB7B5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7" y="3274035"/>
            <a:ext cx="11690120" cy="11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22738" y="211015"/>
            <a:ext cx="117347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follows from the equation that the distance between the origin of space and hyperplane Π is equal to </a:t>
            </a:r>
            <a:r>
              <a:rPr lang="en-US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b/||w||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simple fact allows us to make several useful observations regarding the position and orientation of the hyperplane in space, and how parameters b and w affect them.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observations will help us later in considerations related to the maximum margin hyperplane</a:t>
            </a:r>
          </a:p>
        </p:txBody>
      </p:sp>
    </p:spTree>
    <p:extLst>
      <p:ext uri="{BB962C8B-B14F-4D97-AF65-F5344CB8AC3E}">
        <p14:creationId xmlns:p14="http://schemas.microsoft.com/office/powerpoint/2010/main" val="69120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57908" y="632178"/>
            <a:ext cx="1178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 Task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usually involves </a:t>
            </a:r>
            <a:r>
              <a:rPr lang="en-US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separating data into training and testing sets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instance in the training set contains one “target value” (i.e. the class labels) and several “attributes” (i.e. the features or observed variables).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 of SVM is to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produce a model (based on the training data) which </a:t>
            </a: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predicts the target values of the test data given only the test data attributes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314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11015" y="632178"/>
            <a:ext cx="11723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Given a training set of instance-label pairs (xi,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1, …, l where xi </a:t>
            </a:r>
            <a:r>
              <a:rPr lang="el-G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ϵ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y </a:t>
            </a:r>
            <a:r>
              <a:rPr lang="el-G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ϵ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{-1, 1}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 support vector machines (SVM) require the solution of the following optimization problem: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C1D6F-5CEC-410C-A9A7-22D36E372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8"/>
          <a:stretch/>
        </p:blipFill>
        <p:spPr>
          <a:xfrm>
            <a:off x="2989385" y="1643795"/>
            <a:ext cx="5842122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BC19C-B3B2-4A98-B4DB-2A7D1684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3" y="337404"/>
            <a:ext cx="11432565" cy="2792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B9662A-4A25-42DF-9BAB-2CBB54C0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36" y="3218717"/>
            <a:ext cx="9826439" cy="34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3E546-C081-4F87-980C-29E5C826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6" y="269997"/>
            <a:ext cx="11559188" cy="60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626966" y="362548"/>
            <a:ext cx="1065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Categorical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42B1-92E2-40BD-A8A5-2AD05B54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7" y="1471245"/>
            <a:ext cx="11458490" cy="33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745067" y="632178"/>
            <a:ext cx="106567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Linear Classifiers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machines are an example of a linear two-class classifier.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data for a two class learning problem consists of objects labeled with one of two labels corresponding to the two classes; for convenience we assume the labels are +1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(positive examples) or -1 (negative examples).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denotes a vector with components x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The notation x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will denote 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vector in a dataset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lang="en-US" baseline="-25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label associated with x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86149-D039-49EE-9E6D-9EE8C312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4221"/>
          <a:stretch/>
        </p:blipFill>
        <p:spPr>
          <a:xfrm>
            <a:off x="2251698" y="4044828"/>
            <a:ext cx="1863101" cy="4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5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328247" y="632178"/>
            <a:ext cx="1107353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objects x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called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Patterns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assume the examples belong to some set X.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Initially we assume the examples are vectors, but once we introduce kernels this assumption will be relaxed, at which point they could be any continuous/discrete object (e.g. a protein/DNA sequence or protein structure).</a:t>
            </a:r>
          </a:p>
        </p:txBody>
      </p:sp>
    </p:spTree>
    <p:extLst>
      <p:ext uri="{BB962C8B-B14F-4D97-AF65-F5344CB8AC3E}">
        <p14:creationId xmlns:p14="http://schemas.microsoft.com/office/powerpoint/2010/main" val="213568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52C724-F8AD-46AB-AFE3-CD152BC71525}"/>
              </a:ext>
            </a:extLst>
          </p:cNvPr>
          <p:cNvSpPr txBox="1"/>
          <p:nvPr/>
        </p:nvSpPr>
        <p:spPr>
          <a:xfrm>
            <a:off x="257908" y="480646"/>
            <a:ext cx="116175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assume the examples belong to some set X.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Initially we assume the examples are vectors, but once we introduce kernels this assumption will be relaxed, at which point they could be any continuous/discrete object (e.g. a protein/DNA sequence or protein structure).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key concept required for defining a linear classifier is the dot product between two vectors, also referred to as an inner product or scalar product, defined 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1E2C7-6F26-4538-9BF0-D079D123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24" y="3925398"/>
            <a:ext cx="3043027" cy="6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327379" y="349956"/>
            <a:ext cx="115598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 Problem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pattern classification problem can be formulated as follows: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large, perhaps infinite, set of objects (observations, patterns, etc.) which can be classified into two classes (that is, assigned to two sets).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do not have an algorithm that does this classification, but we have a sample of objects with known class labels.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these classification examples, we want to define an algorithm that will classify objects from the entire set with the minimum error.</a:t>
            </a:r>
          </a:p>
        </p:txBody>
      </p:sp>
    </p:spTree>
    <p:extLst>
      <p:ext uri="{BB962C8B-B14F-4D97-AF65-F5344CB8AC3E}">
        <p14:creationId xmlns:p14="http://schemas.microsoft.com/office/powerpoint/2010/main" val="756211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920D4E-EDD6-40E8-A071-84F2A5CA3C6A}"/>
              </a:ext>
            </a:extLst>
          </p:cNvPr>
          <p:cNvSpPr txBox="1"/>
          <p:nvPr/>
        </p:nvSpPr>
        <p:spPr>
          <a:xfrm>
            <a:off x="656493" y="413509"/>
            <a:ext cx="1046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classifier is based on a linear discriminant function of the form: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414AB-541A-4784-AB31-9CB82061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557" y="883993"/>
            <a:ext cx="3204796" cy="80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DD570-1D5D-4604-A4CA-A13C54433C0E}"/>
              </a:ext>
            </a:extLst>
          </p:cNvPr>
          <p:cNvSpPr txBox="1"/>
          <p:nvPr/>
        </p:nvSpPr>
        <p:spPr>
          <a:xfrm>
            <a:off x="304800" y="2074985"/>
            <a:ext cx="113596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vector w is known as the weight vector, and b is called the bias.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 the case b = 0 first.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set of points x such that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b="1" baseline="30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0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all points that are perpendicular to w and go through the origin - a line in two dimensions, a plane in three dimensions, and more generally, a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hyperplane.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bias b translates the hyperplane away from the origin. </a:t>
            </a:r>
          </a:p>
        </p:txBody>
      </p:sp>
    </p:spTree>
    <p:extLst>
      <p:ext uri="{BB962C8B-B14F-4D97-AF65-F5344CB8AC3E}">
        <p14:creationId xmlns:p14="http://schemas.microsoft.com/office/powerpoint/2010/main" val="400412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138ED-42B3-4144-82C3-6E725D6DDF17}"/>
              </a:ext>
            </a:extLst>
          </p:cNvPr>
          <p:cNvSpPr txBox="1"/>
          <p:nvPr/>
        </p:nvSpPr>
        <p:spPr>
          <a:xfrm>
            <a:off x="550985" y="504092"/>
            <a:ext cx="1058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hyperplane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E771A-721B-4671-A7AF-91AA8EAC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41" y="966054"/>
            <a:ext cx="4449590" cy="7337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6DBAAD-9861-4784-91AB-4C619EC125C7}"/>
              </a:ext>
            </a:extLst>
          </p:cNvPr>
          <p:cNvSpPr/>
          <p:nvPr/>
        </p:nvSpPr>
        <p:spPr>
          <a:xfrm>
            <a:off x="773723" y="1926159"/>
            <a:ext cx="110196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divides the space into two: the sign of the discriminant function f(x) denotes the side of the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hyperplane a point is on.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boundary between regions classified as positive and negative is called the </a:t>
            </a:r>
            <a:r>
              <a:rPr lang="en-US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boundary of the classifier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decision boundary defined by a hyperplane is said to be linear because it is linear in the input examples.</a:t>
            </a:r>
          </a:p>
        </p:txBody>
      </p:sp>
    </p:spTree>
    <p:extLst>
      <p:ext uri="{BB962C8B-B14F-4D97-AF65-F5344CB8AC3E}">
        <p14:creationId xmlns:p14="http://schemas.microsoft.com/office/powerpoint/2010/main" val="124978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C18B-D818-41F7-BE56-DA9976A0189D}"/>
              </a:ext>
            </a:extLst>
          </p:cNvPr>
          <p:cNvSpPr txBox="1"/>
          <p:nvPr/>
        </p:nvSpPr>
        <p:spPr>
          <a:xfrm>
            <a:off x="257909" y="586154"/>
            <a:ext cx="11476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classifier with a linear decision boundary is called a </a:t>
            </a:r>
            <a:r>
              <a:rPr lang="en-US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Linear Classifier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Conversely, when the decision boundary of a classifier depends on the data in a non-linear way the classifier is said to be </a:t>
            </a:r>
            <a:r>
              <a:rPr lang="en-US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Non-linear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51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948" y="573822"/>
            <a:ext cx="1143703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Kernels: from Linear to Non-Linear Classifiers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many applications a non-linear classifier provides better accuracy.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yet, linear classifiers have advantages, one of them being that they often have simple training algorithms that scale well with the number of examples.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gives rise to the question: 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the machinery of linear classifiers be extended to generate non-linear decision boundaries?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Furthermore, can we handle domains such as protein sequences or structures where a representation in a  fixed dimensional vector space is not available?</a:t>
            </a:r>
          </a:p>
        </p:txBody>
      </p:sp>
    </p:spTree>
    <p:extLst>
      <p:ext uri="{BB962C8B-B14F-4D97-AF65-F5344CB8AC3E}">
        <p14:creationId xmlns:p14="http://schemas.microsoft.com/office/powerpoint/2010/main" val="4888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8" y="336818"/>
            <a:ext cx="11674918" cy="985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16" y="1455564"/>
            <a:ext cx="4446977" cy="10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123" y="791370"/>
            <a:ext cx="1186375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approach of explicitly computing non-linear features does not scale well with the number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input features: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When applying the mapping from the above example the dimensionality of the feature space F is quadratic in the dimensionality of the original space.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results in a quadratic increase in memory usage for storing the features and a quadratic increase in the time required to compute the discriminant function of the classifier.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quadratic complexity is feasible for low dimensional data; but 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when handling gene expression data that can have thousands of dimensions, quadratic complexity in the number of dimensions is not acceptable. </a:t>
            </a:r>
          </a:p>
        </p:txBody>
      </p:sp>
    </p:spTree>
    <p:extLst>
      <p:ext uri="{BB962C8B-B14F-4D97-AF65-F5344CB8AC3E}">
        <p14:creationId xmlns:p14="http://schemas.microsoft.com/office/powerpoint/2010/main" val="151991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625" y="467640"/>
            <a:ext cx="115355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methods solve this issue by avoiding the step of explicitly mapping the data to a high dimensional feature-space.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Suppose the weight vector can be expressed as a linear combination of the training examples, i.e.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19874"/>
          <a:stretch/>
        </p:blipFill>
        <p:spPr>
          <a:xfrm>
            <a:off x="4030395" y="2447779"/>
            <a:ext cx="3059723" cy="57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66626" y="3316843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894" b="-1"/>
          <a:stretch/>
        </p:blipFill>
        <p:spPr>
          <a:xfrm>
            <a:off x="4512432" y="3686174"/>
            <a:ext cx="2577686" cy="9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0918" y="430795"/>
            <a:ext cx="655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feature space, F this expression takes the form: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98" y="965982"/>
            <a:ext cx="3877993" cy="9755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4288" y="2383024"/>
            <a:ext cx="1097748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representation in terms of the variables </a:t>
            </a:r>
            <a:r>
              <a:rPr lang="el-G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α</a:t>
            </a:r>
            <a:r>
              <a:rPr lang="en-US" b="1" baseline="-25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known as the dual representation of the decision boundary.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indicated above, the feature space F may be high dimensional, making this trick impractical unless the kernel function k(x, x’) defined as: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90" y="4552849"/>
            <a:ext cx="3970725" cy="7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6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326" y="320432"/>
            <a:ext cx="116105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be computed efficiently.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terms of the kernel function the discriminant function 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58" y="1777145"/>
            <a:ext cx="3885028" cy="1092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6" y="3466147"/>
            <a:ext cx="11641010" cy="28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1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72" y="397632"/>
            <a:ext cx="11038107" cy="11638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2770" y="2205003"/>
            <a:ext cx="11038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feature space for this kernel consists of all monomials up to degree d, i.e. features of the form: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946" b="7800"/>
          <a:stretch/>
        </p:blipFill>
        <p:spPr>
          <a:xfrm>
            <a:off x="2131780" y="3189740"/>
            <a:ext cx="7780088" cy="7632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596" y="4787485"/>
            <a:ext cx="11179808" cy="86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kernel with d = 1 is the linear kernel, and in that case the additive constant in the above equation is usually omitted.</a:t>
            </a:r>
          </a:p>
        </p:txBody>
      </p:sp>
    </p:spTree>
    <p:extLst>
      <p:ext uri="{BB962C8B-B14F-4D97-AF65-F5344CB8AC3E}">
        <p14:creationId xmlns:p14="http://schemas.microsoft.com/office/powerpoint/2010/main" val="22502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93511" y="632178"/>
            <a:ext cx="115372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Objects in a classification problem are represented by vectors from some vector space V 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most practical applications vector space V is simply the n-dimensional real coordinate space </a:t>
            </a:r>
            <a:r>
              <a:rPr lang="en-US" b="1" dirty="0">
                <a:latin typeface="Algerian" panose="04020705040A02060702" pitchFamily="82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space, vector x is a set of n real numbers x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called the components of the vector: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      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= (x</a:t>
            </a:r>
            <a:r>
              <a:rPr lang="en-U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x</a:t>
            </a:r>
            <a:r>
              <a:rPr lang="en-U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…, </a:t>
            </a:r>
            <a:r>
              <a:rPr lang="en-US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sample Training set of objects with known class labels is called a training set and is written as: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      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(x</a:t>
            </a:r>
            <a:r>
              <a:rPr lang="es-E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</a:t>
            </a:r>
            <a:r>
              <a:rPr lang="es-E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(x</a:t>
            </a:r>
            <a:r>
              <a:rPr lang="es-E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</a:t>
            </a:r>
            <a:r>
              <a:rPr lang="es-E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… , (x</a:t>
            </a:r>
            <a:r>
              <a:rPr lang="es-ES" b="1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ES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lang="es-ES" b="1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</a:t>
            </a:r>
            <a:r>
              <a:rPr lang="en-US" sz="2000" b="1" dirty="0" err="1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lang="en-US" sz="2000" b="1" baseline="-25000" dirty="0" err="1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2000" b="1" dirty="0">
                <a:solidFill>
                  <a:srgbClr val="1515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ϵ {-1, 1}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class label of vector xi, and l is the size of the training set.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5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4290" y="449218"/>
            <a:ext cx="105554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other widely used kernel is the Gaussian kernel defined by: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4" y="1244771"/>
            <a:ext cx="4849251" cy="753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166" y="2553778"/>
            <a:ext cx="113244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</a:t>
            </a:r>
            <a:r>
              <a:rPr lang="el-G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ϒ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&gt; 0 is a parameter that controls the width of Gaussian.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plays a similar role as the degree of the polynomial kernel in controlling the flexibility of the resulting classifier</a:t>
            </a:r>
          </a:p>
        </p:txBody>
      </p:sp>
    </p:spTree>
    <p:extLst>
      <p:ext uri="{BB962C8B-B14F-4D97-AF65-F5344CB8AC3E}">
        <p14:creationId xmlns:p14="http://schemas.microsoft.com/office/powerpoint/2010/main" val="2741130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664" y="938407"/>
            <a:ext cx="1149799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saw that a linear decision boundary can be “Kernelized”, i.e. its dependence on the data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only through dot products.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order for this to be useful, the training algorithms needs to be kernelizable as well.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turns out that a large number of machine learning algorithms can be expressed using kernels -  including ridge regression, the perceptron algorithm, and SVMs.</a:t>
            </a:r>
          </a:p>
        </p:txBody>
      </p:sp>
    </p:spTree>
    <p:extLst>
      <p:ext uri="{BB962C8B-B14F-4D97-AF65-F5344CB8AC3E}">
        <p14:creationId xmlns:p14="http://schemas.microsoft.com/office/powerpoint/2010/main" val="1383409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C008C-64F3-4E98-9F24-BA6B6BB5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75" y="103011"/>
            <a:ext cx="9254596" cy="66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00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19B24-D0D8-432A-939B-70CF7F304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4" t="16625" r="18519" b="10288"/>
          <a:stretch/>
        </p:blipFill>
        <p:spPr>
          <a:xfrm>
            <a:off x="1350393" y="214488"/>
            <a:ext cx="9870762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03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19B24-D0D8-432A-939B-70CF7F304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4" t="16625" r="18519" b="10288"/>
          <a:stretch/>
        </p:blipFill>
        <p:spPr>
          <a:xfrm>
            <a:off x="1350393" y="214488"/>
            <a:ext cx="9870762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3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7E665-4A87-41BF-8E04-878AA3FB3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938" r="15463" b="1564"/>
          <a:stretch/>
        </p:blipFill>
        <p:spPr>
          <a:xfrm>
            <a:off x="1670756" y="124179"/>
            <a:ext cx="8997245" cy="66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1CF90-872C-4E85-AF53-FF535BBD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7" y="154517"/>
            <a:ext cx="11339598" cy="62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27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CC9F1-158B-4246-834F-2A0BDDB36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3" t="5597" r="12685" b="10947"/>
          <a:stretch/>
        </p:blipFill>
        <p:spPr>
          <a:xfrm>
            <a:off x="900291" y="101598"/>
            <a:ext cx="10557929" cy="66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3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E1913-9FBA-4047-B892-842B3A5A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6" t="5432" r="15186" b="1234"/>
          <a:stretch/>
        </p:blipFill>
        <p:spPr>
          <a:xfrm>
            <a:off x="1433686" y="79020"/>
            <a:ext cx="9155290" cy="66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7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D26BA-2482-4A79-9121-FBA4D32EB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5950" r="13426" b="4691"/>
          <a:stretch/>
        </p:blipFill>
        <p:spPr>
          <a:xfrm>
            <a:off x="1151465" y="124178"/>
            <a:ext cx="9911644" cy="66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361245" y="3048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classification algorithm (classifier) is represented by a decision function: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f(x): V -&gt; {-1, 1}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such that f(x) = 1 if the classifier assigns x to the first class, and f(x) = -1 if the classifier assigns x to the second class.</a:t>
            </a:r>
            <a:endParaRPr lang="en-US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45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3E6C-E968-42F9-B1E8-057A0FC0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8" t="5432" r="14074" b="5679"/>
          <a:stretch/>
        </p:blipFill>
        <p:spPr>
          <a:xfrm>
            <a:off x="1332088" y="96526"/>
            <a:ext cx="9776178" cy="66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08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65D14-EFCE-49BF-8D43-90827EDD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3" t="5597" r="13519" b="10947"/>
          <a:stretch/>
        </p:blipFill>
        <p:spPr>
          <a:xfrm>
            <a:off x="1049864" y="146756"/>
            <a:ext cx="10114844" cy="64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7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79E0E-0606-441B-8FE3-53C8C0B1A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5" t="19918" r="28333" b="13580"/>
          <a:stretch/>
        </p:blipFill>
        <p:spPr>
          <a:xfrm>
            <a:off x="2359378" y="135467"/>
            <a:ext cx="7631289" cy="65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9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81205-2094-4636-9C0B-F870BECB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0" t="20906" r="29630" b="15061"/>
          <a:stretch/>
        </p:blipFill>
        <p:spPr>
          <a:xfrm>
            <a:off x="2562578" y="124175"/>
            <a:ext cx="7631290" cy="65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9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22739" y="632178"/>
            <a:ext cx="11687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SVMs effectively requires an understanding of how they work.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training an SVM the practitioner needs to make a number of decisions: how to preprocess the data, what kernel to use, and finally, setting the parameters of the SVM and the kernel.</a:t>
            </a:r>
          </a:p>
        </p:txBody>
      </p:sp>
    </p:spTree>
    <p:extLst>
      <p:ext uri="{BB962C8B-B14F-4D97-AF65-F5344CB8AC3E}">
        <p14:creationId xmlns:p14="http://schemas.microsoft.com/office/powerpoint/2010/main" val="101850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410308" y="632178"/>
            <a:ext cx="114065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Support Vector Machine (SVM) is a state-of-the-art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classication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method introduced in 1992 by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Boser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Guyon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Vapnik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SVM classier is widely used in bioinformatics (and other disciplines) due to its high accuracy, ability to deal with high-dimensional data such as gene expression, and flexibility in modeling diverse sources of data.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SVMs belong to the general category of kernel methods.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kernel method is an algorithm that depends on the data only through dot-products. </a:t>
            </a:r>
          </a:p>
        </p:txBody>
      </p:sp>
    </p:spTree>
    <p:extLst>
      <p:ext uri="{BB962C8B-B14F-4D97-AF65-F5344CB8AC3E}">
        <p14:creationId xmlns:p14="http://schemas.microsoft.com/office/powerpoint/2010/main" val="184849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246185" y="632178"/>
            <a:ext cx="1174652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this is the case, the dot product can be replaced by a kernel function which computes a dot product in some possibly high dimensional feature space.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has two advantages: </a:t>
            </a:r>
          </a:p>
          <a:p>
            <a:pPr marL="400050" indent="-400050" algn="just">
              <a:lnSpc>
                <a:spcPct val="150000"/>
              </a:lnSpc>
              <a:buAutoNum type="romanLcParenBoth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ability to generate non-linear decision boundaries using methods designed for linear classifiers. </a:t>
            </a:r>
          </a:p>
          <a:p>
            <a:pPr marL="400050" indent="-400050" algn="just">
              <a:lnSpc>
                <a:spcPct val="150000"/>
              </a:lnSpc>
              <a:buAutoNum type="romanLcParenBoth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use of kernel functions allows the user to apply a classier to data that have no obvious fixed-dimensional vector space representation.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prime example of such data in bioinformatics are sequence, either DNA or protein, and protein structure.</a:t>
            </a:r>
          </a:p>
        </p:txBody>
      </p:sp>
    </p:spTree>
    <p:extLst>
      <p:ext uri="{BB962C8B-B14F-4D97-AF65-F5344CB8AC3E}">
        <p14:creationId xmlns:p14="http://schemas.microsoft.com/office/powerpoint/2010/main" val="140146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381652" y="0"/>
            <a:ext cx="10656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SVMs effectively requires an understanding of how they work.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training an SVM the practitioner needs to make a number of decisions: </a:t>
            </a: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preprocess the data, </a:t>
            </a: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kernel to use, and </a:t>
            </a: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finally, setting the parameters of the SVM and the kernel.</a:t>
            </a:r>
          </a:p>
        </p:txBody>
      </p:sp>
    </p:spTree>
    <p:extLst>
      <p:ext uri="{BB962C8B-B14F-4D97-AF65-F5344CB8AC3E}">
        <p14:creationId xmlns:p14="http://schemas.microsoft.com/office/powerpoint/2010/main" val="3382066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498883" y="4559408"/>
            <a:ext cx="1156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1: A linear classifier. The decision boundary (points x such that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wTx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b = 0) divides the plane into two sets depending on the sign of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wTx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b.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1BE83-BE38-43DD-9452-D5D6E97A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27" y="146923"/>
            <a:ext cx="40576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733778" y="203200"/>
            <a:ext cx="1065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Equation of a hyperplane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DC5-5942-48E0-B1CE-FBDF2753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47" y="1047749"/>
            <a:ext cx="7140575" cy="1989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ABCA5-2A7E-4411-8DF7-38EB647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6" y="3239911"/>
            <a:ext cx="1167341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9EAF9-0F13-402A-B854-9D997CF1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8" y="255059"/>
            <a:ext cx="11252419" cy="60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3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49F07-E51A-4271-B492-0E0B978C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4" y="377295"/>
            <a:ext cx="11741183" cy="1530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D9C7B-8298-4B02-8D4B-84310C03E400}"/>
              </a:ext>
            </a:extLst>
          </p:cNvPr>
          <p:cNvSpPr txBox="1"/>
          <p:nvPr/>
        </p:nvSpPr>
        <p:spPr>
          <a:xfrm>
            <a:off x="327379" y="2438400"/>
            <a:ext cx="11608008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 w is called the normal vector of the hyperplane, and number b is called the intercept of the hyperplane.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normal vector defines the orientation of the hyperplane in space, while the ratio between ||w|| and b (not the intercept alone) defines the distance between the hyperplane and the origin of space.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normal vector is perpendicular to all vectors parallel to the hyperplane.</a:t>
            </a:r>
          </a:p>
        </p:txBody>
      </p:sp>
    </p:spTree>
    <p:extLst>
      <p:ext uri="{BB962C8B-B14F-4D97-AF65-F5344CB8AC3E}">
        <p14:creationId xmlns:p14="http://schemas.microsoft.com/office/powerpoint/2010/main" val="209934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327378" y="293511"/>
            <a:ext cx="11322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is, if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 = x1 - x2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such that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&lt;w, x1&gt;  + b’ = 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&lt;w, x2&gt; + b’ = 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some b’ then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&lt;w, z&gt;  = 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89C3-0643-4344-BD8F-8652A7FE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8" y="1859668"/>
            <a:ext cx="11669332" cy="156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85A7E-0BC9-42D5-BF04-8EB8DB785D91}"/>
              </a:ext>
            </a:extLst>
          </p:cNvPr>
          <p:cNvSpPr txBox="1"/>
          <p:nvPr/>
        </p:nvSpPr>
        <p:spPr>
          <a:xfrm>
            <a:off x="527539" y="632178"/>
            <a:ext cx="112776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Hyperplane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defined by infinite number of parameters w, b.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Indeed, multiplying equation (1.1) by arbitrary constant c ≠ 0 we see that parameters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cw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cb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define the same hyperplane.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other words, if two hyperplanes Π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Π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defined by parameters w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w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w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cw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cb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then Π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Π</a:t>
            </a:r>
            <a:r>
              <a:rPr lang="en-US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the same hyperplanes.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Since we can arbitrary scale parameters w, b defining fixed hyperplane Π, we can choose w, b such that ||w|| = 1.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 that this pair of parameters is unique for any hyperplane.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6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4" ma:contentTypeDescription="Create a new document." ma:contentTypeScope="" ma:versionID="869a0138e39bf107821b75f7c62676e7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3dc7831d6995a6353e09a3946566aa59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927A68-6491-470D-B781-228D77463D57}"/>
</file>

<file path=customXml/itemProps2.xml><?xml version="1.0" encoding="utf-8"?>
<ds:datastoreItem xmlns:ds="http://schemas.openxmlformats.org/officeDocument/2006/customXml" ds:itemID="{D9C5F7D9-D855-49CF-B459-28A43C483B4E}"/>
</file>

<file path=customXml/itemProps3.xml><?xml version="1.0" encoding="utf-8"?>
<ds:datastoreItem xmlns:ds="http://schemas.openxmlformats.org/officeDocument/2006/customXml" ds:itemID="{62765327-70E2-4F3E-BE61-93B24E1DFFC9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2017</Words>
  <Application>Microsoft Office PowerPoint</Application>
  <PresentationFormat>Widescreen</PresentationFormat>
  <Paragraphs>157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Nirmal Kumar Nigam [MAHE-MIT]</cp:lastModifiedBy>
  <cp:revision>7</cp:revision>
  <dcterms:created xsi:type="dcterms:W3CDTF">2017-09-12T05:03:08Z</dcterms:created>
  <dcterms:modified xsi:type="dcterms:W3CDTF">2023-04-10T15:06:08Z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0x01010027F7A14CA634AE469B96691D94FD32F7</vt:lpwstr>
  </property>
</Properties>
</file>